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9"/>
  </p:notesMasterIdLst>
  <p:sldIdLst>
    <p:sldId id="256" r:id="rId2"/>
    <p:sldId id="257" r:id="rId3"/>
    <p:sldId id="360" r:id="rId4"/>
    <p:sldId id="373" r:id="rId5"/>
    <p:sldId id="271" r:id="rId6"/>
    <p:sldId id="261" r:id="rId7"/>
    <p:sldId id="312" r:id="rId8"/>
    <p:sldId id="369" r:id="rId9"/>
    <p:sldId id="370" r:id="rId10"/>
    <p:sldId id="374" r:id="rId11"/>
    <p:sldId id="375" r:id="rId12"/>
    <p:sldId id="371" r:id="rId13"/>
    <p:sldId id="372" r:id="rId14"/>
    <p:sldId id="367" r:id="rId15"/>
    <p:sldId id="376" r:id="rId16"/>
    <p:sldId id="377" r:id="rId17"/>
    <p:sldId id="368" r:id="rId18"/>
  </p:sldIdLst>
  <p:sldSz cx="9144000" cy="6858000" type="screen4x3"/>
  <p:notesSz cx="6858000" cy="9144000"/>
  <p:embeddedFontLst>
    <p:embeddedFont>
      <p:font typeface="Arial Black" panose="020B0A04020102020204" pitchFamily="34" charset="0"/>
      <p:bold r:id="rId20"/>
    </p:embeddedFont>
    <p:embeddedFont>
      <p:font typeface="Calibri" panose="020F0502020204030204" pitchFamily="34" charset="0"/>
      <p:regular r:id="rId21"/>
      <p:bold r:id="rId22"/>
      <p:italic r:id="rId23"/>
      <p:boldItalic r:id="rId24"/>
    </p:embeddedFont>
    <p:embeddedFont>
      <p:font typeface="Tahoma" panose="020B0604030504040204" pitchFamily="3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852" autoAdjust="0"/>
  </p:normalViewPr>
  <p:slideViewPr>
    <p:cSldViewPr snapToGrid="0">
      <p:cViewPr varScale="1">
        <p:scale>
          <a:sx n="98" d="100"/>
          <a:sy n="98" d="100"/>
        </p:scale>
        <p:origin x="1046" y="86"/>
      </p:cViewPr>
      <p:guideLst/>
    </p:cSldViewPr>
  </p:slideViewPr>
  <p:outlineViewPr>
    <p:cViewPr>
      <p:scale>
        <a:sx n="33" d="100"/>
        <a:sy n="33" d="100"/>
      </p:scale>
      <p:origin x="0" y="-1540"/>
    </p:cViewPr>
  </p:outlineViewPr>
  <p:notesTextViewPr>
    <p:cViewPr>
      <p:scale>
        <a:sx n="1" d="1"/>
        <a:sy n="1" d="1"/>
      </p:scale>
      <p:origin x="0" y="0"/>
    </p:cViewPr>
  </p:notesTextViewPr>
  <p:sorterViewPr>
    <p:cViewPr>
      <p:scale>
        <a:sx n="80" d="100"/>
        <a:sy n="80" d="100"/>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June 21, 2018</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6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a:solidFill>
                  <a:schemeClr val="dk1"/>
                </a:solidFill>
                <a:effectLst/>
                <a:latin typeface="Calibri"/>
                <a:ea typeface="Calibri"/>
                <a:cs typeface="Calibri"/>
                <a:sym typeface="Calibri"/>
              </a:rPr>
              <a:t>Gra</a:t>
            </a:r>
            <a:r>
              <a:rPr lang="en-US" sz="1200" b="0" i="0" u="none" strike="noStrike" kern="1200" cap="none" dirty="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a:solidFill>
                  <a:schemeClr val="dk1"/>
                </a:solidFill>
                <a:effectLst/>
                <a:latin typeface="Calibri"/>
                <a:ea typeface="Calibri"/>
                <a:cs typeface="Calibri"/>
                <a:sym typeface="Calibri"/>
              </a:rPr>
              <a:t>i</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tal</a:t>
            </a:r>
            <a:r>
              <a:rPr lang="en-US" sz="1200" b="0" i="0" u="none" strike="noStrike" kern="1200" cap="none" dirty="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a:solidFill>
                  <a:schemeClr val="dk1"/>
                </a:solidFill>
                <a:effectLst/>
                <a:latin typeface="Calibri"/>
                <a:ea typeface="Calibri"/>
                <a:cs typeface="Calibri"/>
                <a:sym typeface="Calibri"/>
              </a:rPr>
              <a:t>yan</a:t>
            </a:r>
            <a:r>
              <a:rPr lang="en-US" sz="1200" b="0" i="0" u="none" strike="noStrike" kern="1200" cap="none" dirty="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a:solidFill>
                  <a:schemeClr val="dk1"/>
                </a:solidFill>
                <a:effectLst/>
                <a:latin typeface="Calibri"/>
                <a:ea typeface="Calibri"/>
                <a:cs typeface="Calibri"/>
                <a:sym typeface="Calibri"/>
              </a:rPr>
              <a:t>Ph.D</a:t>
            </a:r>
            <a:r>
              <a:rPr lang="en-US" sz="1200" b="0" i="0" u="none" strike="noStrike" kern="1200" cap="none" dirty="0">
                <a:solidFill>
                  <a:schemeClr val="dk1"/>
                </a:solidFill>
                <a:effectLst/>
                <a:latin typeface="Calibri"/>
                <a:ea typeface="Calibri"/>
                <a:cs typeface="Calibri"/>
                <a:sym typeface="Calibri"/>
              </a:rPr>
              <a:t> at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and University of Köln, both in Germany in 2013.</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1905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League</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Annual Meeting</a:t>
            </a:r>
          </a:p>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January 17th</a:t>
            </a:r>
            <a:r>
              <a:rPr lang="en-US" sz="3600" b="0" i="0" u="none" strike="noStrike" cap="none" dirty="0">
                <a:solidFill>
                  <a:srgbClr val="FFFF00"/>
                </a:solidFill>
                <a:latin typeface="Times New Roman"/>
                <a:ea typeface="Times New Roman"/>
                <a:cs typeface="Times New Roman"/>
                <a:sym typeface="Times New Roman"/>
              </a:rPr>
              <a:t>, 2019</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dirty="0">
                <a:solidFill>
                  <a:schemeClr val="lt1"/>
                </a:solidFill>
                <a:latin typeface="Arial Black"/>
                <a:ea typeface="Arial Black"/>
                <a:cs typeface="Arial Black"/>
                <a:sym typeface="Arial Black"/>
              </a:rPr>
              <a:t>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02DE8-7BA7-4EAE-9DC0-BCB808A35EF1}"/>
              </a:ext>
            </a:extLst>
          </p:cNvPr>
          <p:cNvPicPr>
            <a:picLocks noChangeAspect="1"/>
          </p:cNvPicPr>
          <p:nvPr/>
        </p:nvPicPr>
        <p:blipFill>
          <a:blip r:embed="rId2"/>
          <a:stretch>
            <a:fillRect/>
          </a:stretch>
        </p:blipFill>
        <p:spPr>
          <a:xfrm>
            <a:off x="0" y="177800"/>
            <a:ext cx="9144000" cy="6502400"/>
          </a:xfrm>
          <a:prstGeom prst="rect">
            <a:avLst/>
          </a:prstGeom>
        </p:spPr>
      </p:pic>
      <p:sp>
        <p:nvSpPr>
          <p:cNvPr id="5" name="TextBox 4">
            <a:extLst>
              <a:ext uri="{FF2B5EF4-FFF2-40B4-BE49-F238E27FC236}">
                <a16:creationId xmlns:a16="http://schemas.microsoft.com/office/drawing/2014/main" id="{3548432E-4E90-41C3-9251-5DFAF43C17AE}"/>
              </a:ext>
            </a:extLst>
          </p:cNvPr>
          <p:cNvSpPr txBox="1"/>
          <p:nvPr/>
        </p:nvSpPr>
        <p:spPr>
          <a:xfrm>
            <a:off x="513464" y="6151156"/>
            <a:ext cx="2073349" cy="307777"/>
          </a:xfrm>
          <a:prstGeom prst="rect">
            <a:avLst/>
          </a:prstGeom>
          <a:noFill/>
        </p:spPr>
        <p:txBody>
          <a:bodyPr wrap="square" rtlCol="0">
            <a:spAutoFit/>
          </a:bodyPr>
          <a:lstStyle/>
          <a:p>
            <a:r>
              <a:rPr lang="en-US" dirty="0">
                <a:solidFill>
                  <a:schemeClr val="bg1"/>
                </a:solidFill>
              </a:rPr>
              <a:t>Victor Sanchez</a:t>
            </a:r>
          </a:p>
        </p:txBody>
      </p:sp>
    </p:spTree>
    <p:extLst>
      <p:ext uri="{BB962C8B-B14F-4D97-AF65-F5344CB8AC3E}">
        <p14:creationId xmlns:p14="http://schemas.microsoft.com/office/powerpoint/2010/main" val="1586193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76EE1-88F7-4483-99F3-D6877930A33F}"/>
              </a:ext>
            </a:extLst>
          </p:cNvPr>
          <p:cNvPicPr>
            <a:picLocks noChangeAspect="1"/>
          </p:cNvPicPr>
          <p:nvPr/>
        </p:nvPicPr>
        <p:blipFill>
          <a:blip r:embed="rId2"/>
          <a:stretch>
            <a:fillRect/>
          </a:stretch>
        </p:blipFill>
        <p:spPr>
          <a:xfrm>
            <a:off x="343852" y="581025"/>
            <a:ext cx="8371450" cy="5638800"/>
          </a:xfrm>
          <a:prstGeom prst="rect">
            <a:avLst/>
          </a:prstGeom>
        </p:spPr>
      </p:pic>
    </p:spTree>
    <p:extLst>
      <p:ext uri="{BB962C8B-B14F-4D97-AF65-F5344CB8AC3E}">
        <p14:creationId xmlns:p14="http://schemas.microsoft.com/office/powerpoint/2010/main" val="286413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8AE62-9D04-4204-B3E0-AFD221E65BF5}"/>
              </a:ext>
            </a:extLst>
          </p:cNvPr>
          <p:cNvPicPr>
            <a:picLocks noChangeAspect="1"/>
          </p:cNvPicPr>
          <p:nvPr/>
        </p:nvPicPr>
        <p:blipFill>
          <a:blip r:embed="rId2"/>
          <a:stretch>
            <a:fillRect/>
          </a:stretch>
        </p:blipFill>
        <p:spPr>
          <a:xfrm>
            <a:off x="0" y="83772"/>
            <a:ext cx="9144000" cy="6690455"/>
          </a:xfrm>
          <a:prstGeom prst="rect">
            <a:avLst/>
          </a:prstGeom>
        </p:spPr>
      </p:pic>
      <p:sp>
        <p:nvSpPr>
          <p:cNvPr id="5" name="TextBox 4">
            <a:extLst>
              <a:ext uri="{FF2B5EF4-FFF2-40B4-BE49-F238E27FC236}">
                <a16:creationId xmlns:a16="http://schemas.microsoft.com/office/drawing/2014/main" id="{3548432E-4E90-41C3-9251-5DFAF43C17AE}"/>
              </a:ext>
            </a:extLst>
          </p:cNvPr>
          <p:cNvSpPr txBox="1"/>
          <p:nvPr/>
        </p:nvSpPr>
        <p:spPr>
          <a:xfrm>
            <a:off x="7070651" y="6341656"/>
            <a:ext cx="2073349" cy="307777"/>
          </a:xfrm>
          <a:prstGeom prst="rect">
            <a:avLst/>
          </a:prstGeom>
          <a:noFill/>
        </p:spPr>
        <p:txBody>
          <a:bodyPr wrap="square" rtlCol="0">
            <a:spAutoFit/>
          </a:bodyPr>
          <a:lstStyle/>
          <a:p>
            <a:r>
              <a:rPr lang="en-US" dirty="0">
                <a:solidFill>
                  <a:schemeClr val="bg1"/>
                </a:solidFill>
              </a:rPr>
              <a:t>Gene Handler</a:t>
            </a:r>
          </a:p>
        </p:txBody>
      </p:sp>
    </p:spTree>
    <p:extLst>
      <p:ext uri="{BB962C8B-B14F-4D97-AF65-F5344CB8AC3E}">
        <p14:creationId xmlns:p14="http://schemas.microsoft.com/office/powerpoint/2010/main" val="3751701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35B48-4080-4564-B7D0-E43EFDCBF78D}"/>
              </a:ext>
            </a:extLst>
          </p:cNvPr>
          <p:cNvPicPr>
            <a:picLocks noChangeAspect="1"/>
          </p:cNvPicPr>
          <p:nvPr/>
        </p:nvPicPr>
        <p:blipFill>
          <a:blip r:embed="rId2"/>
          <a:stretch>
            <a:fillRect/>
          </a:stretch>
        </p:blipFill>
        <p:spPr>
          <a:xfrm>
            <a:off x="27344" y="0"/>
            <a:ext cx="9089311" cy="6858000"/>
          </a:xfrm>
          <a:prstGeom prst="rect">
            <a:avLst/>
          </a:prstGeom>
        </p:spPr>
      </p:pic>
      <p:sp>
        <p:nvSpPr>
          <p:cNvPr id="5" name="TextBox 4">
            <a:extLst>
              <a:ext uri="{FF2B5EF4-FFF2-40B4-BE49-F238E27FC236}">
                <a16:creationId xmlns:a16="http://schemas.microsoft.com/office/drawing/2014/main" id="{3548432E-4E90-41C3-9251-5DFAF43C17AE}"/>
              </a:ext>
            </a:extLst>
          </p:cNvPr>
          <p:cNvSpPr txBox="1"/>
          <p:nvPr/>
        </p:nvSpPr>
        <p:spPr>
          <a:xfrm>
            <a:off x="7323839" y="6294031"/>
            <a:ext cx="2073349" cy="307777"/>
          </a:xfrm>
          <a:prstGeom prst="rect">
            <a:avLst/>
          </a:prstGeom>
          <a:noFill/>
        </p:spPr>
        <p:txBody>
          <a:bodyPr wrap="square" rtlCol="0">
            <a:spAutoFit/>
          </a:bodyPr>
          <a:lstStyle/>
          <a:p>
            <a:r>
              <a:rPr lang="en-US" dirty="0">
                <a:solidFill>
                  <a:schemeClr val="bg1"/>
                </a:solidFill>
              </a:rPr>
              <a:t>Gene Handler</a:t>
            </a:r>
          </a:p>
        </p:txBody>
      </p:sp>
    </p:spTree>
    <p:extLst>
      <p:ext uri="{BB962C8B-B14F-4D97-AF65-F5344CB8AC3E}">
        <p14:creationId xmlns:p14="http://schemas.microsoft.com/office/powerpoint/2010/main" val="116810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8432E-4E90-41C3-9251-5DFAF43C17AE}"/>
              </a:ext>
            </a:extLst>
          </p:cNvPr>
          <p:cNvSpPr txBox="1"/>
          <p:nvPr/>
        </p:nvSpPr>
        <p:spPr>
          <a:xfrm>
            <a:off x="6666614" y="6198781"/>
            <a:ext cx="2073349" cy="307777"/>
          </a:xfrm>
          <a:prstGeom prst="rect">
            <a:avLst/>
          </a:prstGeom>
          <a:noFill/>
        </p:spPr>
        <p:txBody>
          <a:bodyPr wrap="square" rtlCol="0">
            <a:spAutoFit/>
          </a:bodyPr>
          <a:lstStyle/>
          <a:p>
            <a:r>
              <a:rPr lang="en-US" dirty="0">
                <a:solidFill>
                  <a:schemeClr val="bg1"/>
                </a:solidFill>
              </a:rPr>
              <a:t>Duane Dehnert</a:t>
            </a:r>
          </a:p>
        </p:txBody>
      </p:sp>
      <p:pic>
        <p:nvPicPr>
          <p:cNvPr id="1026" name="yiv1243549651Picture 5" descr="93mA0KCJYjsF1pLG9D9G">
            <a:extLst>
              <a:ext uri="{FF2B5EF4-FFF2-40B4-BE49-F238E27FC236}">
                <a16:creationId xmlns:a16="http://schemas.microsoft.com/office/drawing/2014/main" id="{6F87995F-0BFC-4D0B-AE5F-9DB3F25C0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52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D55A-5981-4015-8C8C-4832E916DC68}"/>
              </a:ext>
            </a:extLst>
          </p:cNvPr>
          <p:cNvSpPr>
            <a:spLocks noGrp="1"/>
          </p:cNvSpPr>
          <p:nvPr>
            <p:ph type="title"/>
          </p:nvPr>
        </p:nvSpPr>
        <p:spPr/>
        <p:txBody>
          <a:bodyPr/>
          <a:lstStyle/>
          <a:p>
            <a:r>
              <a:rPr lang="en-US" dirty="0">
                <a:solidFill>
                  <a:schemeClr val="accent1"/>
                </a:solidFill>
                <a:latin typeface="+mj-lt"/>
              </a:rPr>
              <a:t>2019 HAL Election</a:t>
            </a:r>
          </a:p>
        </p:txBody>
      </p:sp>
      <p:sp>
        <p:nvSpPr>
          <p:cNvPr id="3" name="Text Placeholder 2">
            <a:extLst>
              <a:ext uri="{FF2B5EF4-FFF2-40B4-BE49-F238E27FC236}">
                <a16:creationId xmlns:a16="http://schemas.microsoft.com/office/drawing/2014/main" id="{32AE1CBF-83AE-4F81-9446-8B79D747EAB9}"/>
              </a:ext>
            </a:extLst>
          </p:cNvPr>
          <p:cNvSpPr>
            <a:spLocks noGrp="1"/>
          </p:cNvSpPr>
          <p:nvPr>
            <p:ph type="body" idx="1"/>
          </p:nvPr>
        </p:nvSpPr>
        <p:spPr/>
        <p:txBody>
          <a:bodyPr/>
          <a:lstStyle/>
          <a:p>
            <a:pPr marL="254000" indent="0">
              <a:buNone/>
            </a:pPr>
            <a:r>
              <a:rPr lang="en-US" sz="3200" dirty="0">
                <a:latin typeface="+mj-lt"/>
              </a:rPr>
              <a:t>Only one nominee for each for the six elected HAL Board positions:</a:t>
            </a:r>
          </a:p>
          <a:p>
            <a:pPr marL="254000" indent="0">
              <a:buNone/>
            </a:pPr>
            <a:endParaRPr lang="en-US" sz="2400" dirty="0"/>
          </a:p>
          <a:p>
            <a:pPr marL="254000" indent="0">
              <a:buNone/>
            </a:pPr>
            <a:r>
              <a:rPr lang="en-US" sz="2400" dirty="0">
                <a:solidFill>
                  <a:schemeClr val="bg1"/>
                </a:solidFill>
                <a:latin typeface="+mn-lt"/>
              </a:rPr>
              <a:t>	President			Phil </a:t>
            </a:r>
            <a:r>
              <a:rPr lang="en-US" sz="2400" dirty="0" err="1">
                <a:solidFill>
                  <a:schemeClr val="bg1"/>
                </a:solidFill>
                <a:latin typeface="+mn-lt"/>
              </a:rPr>
              <a:t>Whitebloom</a:t>
            </a:r>
            <a:endParaRPr lang="en-US" sz="2400" dirty="0">
              <a:solidFill>
                <a:schemeClr val="bg1"/>
              </a:solidFill>
              <a:latin typeface="+mn-lt"/>
            </a:endParaRPr>
          </a:p>
          <a:p>
            <a:pPr marL="254000" indent="0">
              <a:buNone/>
            </a:pPr>
            <a:r>
              <a:rPr lang="en-US" sz="2400" dirty="0">
                <a:solidFill>
                  <a:schemeClr val="bg1"/>
                </a:solidFill>
                <a:latin typeface="+mn-lt"/>
              </a:rPr>
              <a:t>	1</a:t>
            </a:r>
            <a:r>
              <a:rPr lang="en-US" sz="2400" baseline="30000" dirty="0">
                <a:solidFill>
                  <a:schemeClr val="bg1"/>
                </a:solidFill>
                <a:latin typeface="+mn-lt"/>
              </a:rPr>
              <a:t>st</a:t>
            </a:r>
            <a:r>
              <a:rPr lang="en-US" sz="2400" dirty="0">
                <a:solidFill>
                  <a:schemeClr val="bg1"/>
                </a:solidFill>
                <a:latin typeface="+mn-lt"/>
              </a:rPr>
              <a:t> Vice President		Mike Krauss</a:t>
            </a:r>
          </a:p>
          <a:p>
            <a:pPr marL="254000" indent="0">
              <a:buNone/>
            </a:pPr>
            <a:r>
              <a:rPr lang="en-US" sz="2400" dirty="0">
                <a:solidFill>
                  <a:schemeClr val="bg1"/>
                </a:solidFill>
                <a:latin typeface="+mn-lt"/>
              </a:rPr>
              <a:t>	2</a:t>
            </a:r>
            <a:r>
              <a:rPr lang="en-US" sz="2400" baseline="30000" dirty="0">
                <a:solidFill>
                  <a:schemeClr val="bg1"/>
                </a:solidFill>
                <a:latin typeface="+mn-lt"/>
              </a:rPr>
              <a:t>nd</a:t>
            </a:r>
            <a:r>
              <a:rPr lang="en-US" sz="2400" dirty="0">
                <a:solidFill>
                  <a:schemeClr val="bg1"/>
                </a:solidFill>
                <a:latin typeface="+mn-lt"/>
              </a:rPr>
              <a:t> Vice President		Victor Sanchez</a:t>
            </a:r>
          </a:p>
          <a:p>
            <a:pPr marL="254000" indent="0">
              <a:buNone/>
            </a:pPr>
            <a:r>
              <a:rPr lang="en-US" sz="2400" dirty="0">
                <a:solidFill>
                  <a:schemeClr val="bg1"/>
                </a:solidFill>
                <a:latin typeface="+mn-lt"/>
              </a:rPr>
              <a:t>	Secretary			Cheryl Kerr</a:t>
            </a:r>
          </a:p>
          <a:p>
            <a:pPr marL="254000" indent="0">
              <a:buNone/>
            </a:pPr>
            <a:r>
              <a:rPr lang="en-US" sz="2400" dirty="0">
                <a:solidFill>
                  <a:schemeClr val="bg1"/>
                </a:solidFill>
                <a:latin typeface="+mn-lt"/>
              </a:rPr>
              <a:t>	Treasurer			Chas Rimpo</a:t>
            </a:r>
          </a:p>
          <a:p>
            <a:pPr marL="254000" indent="0">
              <a:buNone/>
            </a:pPr>
            <a:r>
              <a:rPr lang="en-US" sz="2400" dirty="0">
                <a:solidFill>
                  <a:schemeClr val="bg1"/>
                </a:solidFill>
                <a:latin typeface="+mn-lt"/>
              </a:rPr>
              <a:t>	Events Coordinator		David Stein</a:t>
            </a:r>
          </a:p>
        </p:txBody>
      </p:sp>
    </p:spTree>
    <p:extLst>
      <p:ext uri="{BB962C8B-B14F-4D97-AF65-F5344CB8AC3E}">
        <p14:creationId xmlns:p14="http://schemas.microsoft.com/office/powerpoint/2010/main" val="2110140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FE19-F94A-4C57-8EA0-69C8A2195392}"/>
              </a:ext>
            </a:extLst>
          </p:cNvPr>
          <p:cNvSpPr>
            <a:spLocks noGrp="1"/>
          </p:cNvSpPr>
          <p:nvPr>
            <p:ph type="title"/>
          </p:nvPr>
        </p:nvSpPr>
        <p:spPr>
          <a:xfrm>
            <a:off x="457200" y="-9525"/>
            <a:ext cx="8229600" cy="1143000"/>
          </a:xfrm>
        </p:spPr>
        <p:txBody>
          <a:bodyPr/>
          <a:lstStyle/>
          <a:p>
            <a:r>
              <a:rPr lang="en-US" dirty="0">
                <a:solidFill>
                  <a:schemeClr val="accent1"/>
                </a:solidFill>
                <a:latin typeface="+mj-lt"/>
              </a:rPr>
              <a:t>2019 Election Wrap Up</a:t>
            </a:r>
          </a:p>
        </p:txBody>
      </p:sp>
      <p:sp>
        <p:nvSpPr>
          <p:cNvPr id="3" name="Text Placeholder 2">
            <a:extLst>
              <a:ext uri="{FF2B5EF4-FFF2-40B4-BE49-F238E27FC236}">
                <a16:creationId xmlns:a16="http://schemas.microsoft.com/office/drawing/2014/main" id="{1E805BB0-6FD4-4A07-8500-FFA7F8AF5A9A}"/>
              </a:ext>
            </a:extLst>
          </p:cNvPr>
          <p:cNvSpPr>
            <a:spLocks noGrp="1"/>
          </p:cNvSpPr>
          <p:nvPr>
            <p:ph type="body" idx="1"/>
          </p:nvPr>
        </p:nvSpPr>
        <p:spPr>
          <a:xfrm>
            <a:off x="371475" y="846931"/>
            <a:ext cx="8229600" cy="4878388"/>
          </a:xfrm>
        </p:spPr>
        <p:txBody>
          <a:bodyPr/>
          <a:lstStyle/>
          <a:p>
            <a:pPr marL="254000" indent="0">
              <a:buNone/>
            </a:pPr>
            <a:r>
              <a:rPr lang="en-US" sz="1600" dirty="0">
                <a:latin typeface="+mj-lt"/>
              </a:rPr>
              <a:t>Transitions in Elected Positions</a:t>
            </a:r>
          </a:p>
          <a:p>
            <a:pPr marL="254000" indent="0">
              <a:buNone/>
            </a:pPr>
            <a:r>
              <a:rPr lang="en-US" sz="1600" dirty="0">
                <a:latin typeface="+mj-lt"/>
              </a:rPr>
              <a:t>	Oncoming</a:t>
            </a:r>
          </a:p>
          <a:p>
            <a:pPr marL="254000" indent="0">
              <a:buNone/>
            </a:pPr>
            <a:r>
              <a:rPr lang="en-US" sz="1600" dirty="0">
                <a:solidFill>
                  <a:schemeClr val="bg1"/>
                </a:solidFill>
                <a:latin typeface="+mj-lt"/>
              </a:rPr>
              <a:t>		Phil </a:t>
            </a:r>
            <a:r>
              <a:rPr lang="en-US" sz="1600" dirty="0" err="1">
                <a:solidFill>
                  <a:schemeClr val="bg1"/>
                </a:solidFill>
                <a:latin typeface="+mj-lt"/>
              </a:rPr>
              <a:t>Whitebloom</a:t>
            </a:r>
            <a:r>
              <a:rPr lang="en-US" sz="1600" dirty="0">
                <a:solidFill>
                  <a:schemeClr val="bg1"/>
                </a:solidFill>
                <a:latin typeface="+mj-lt"/>
              </a:rPr>
              <a:t>, President</a:t>
            </a:r>
          </a:p>
          <a:p>
            <a:pPr marL="254000" indent="0">
              <a:buNone/>
            </a:pPr>
            <a:r>
              <a:rPr lang="en-US" sz="1600" dirty="0">
                <a:solidFill>
                  <a:schemeClr val="bg1"/>
                </a:solidFill>
                <a:latin typeface="+mj-lt"/>
              </a:rPr>
              <a:t>		Victor Sanchez, 2</a:t>
            </a:r>
            <a:r>
              <a:rPr lang="en-US" sz="1600" baseline="30000" dirty="0">
                <a:solidFill>
                  <a:schemeClr val="bg1"/>
                </a:solidFill>
                <a:latin typeface="+mj-lt"/>
              </a:rPr>
              <a:t>nd</a:t>
            </a:r>
            <a:r>
              <a:rPr lang="en-US" sz="1600" dirty="0">
                <a:solidFill>
                  <a:schemeClr val="bg1"/>
                </a:solidFill>
                <a:latin typeface="+mj-lt"/>
              </a:rPr>
              <a:t> VP</a:t>
            </a:r>
          </a:p>
          <a:p>
            <a:pPr marL="254000" indent="0">
              <a:buNone/>
            </a:pPr>
            <a:r>
              <a:rPr lang="en-US" sz="1600" dirty="0">
                <a:solidFill>
                  <a:schemeClr val="bg1"/>
                </a:solidFill>
                <a:latin typeface="+mj-lt"/>
              </a:rPr>
              <a:t>		Cheryl Kerr, Secretary</a:t>
            </a:r>
          </a:p>
          <a:p>
            <a:pPr marL="254000" indent="0">
              <a:buNone/>
            </a:pPr>
            <a:r>
              <a:rPr lang="en-US" sz="1600" dirty="0">
                <a:solidFill>
                  <a:schemeClr val="bg1"/>
                </a:solidFill>
                <a:latin typeface="+mj-lt"/>
              </a:rPr>
              <a:t>		Chas Rimpo, Treasurer (2018 Webmaster)</a:t>
            </a:r>
          </a:p>
          <a:p>
            <a:pPr marL="254000" indent="0">
              <a:buNone/>
            </a:pPr>
            <a:r>
              <a:rPr lang="en-US" sz="1600" dirty="0">
                <a:latin typeface="+mj-lt"/>
              </a:rPr>
              <a:t>	Remaining </a:t>
            </a:r>
          </a:p>
          <a:p>
            <a:pPr marL="254000" indent="0">
              <a:buNone/>
            </a:pPr>
            <a:r>
              <a:rPr lang="en-US" sz="1600" dirty="0">
                <a:solidFill>
                  <a:schemeClr val="bg1"/>
                </a:solidFill>
                <a:latin typeface="+mj-lt"/>
              </a:rPr>
              <a:t>		Mike Krauss, 1</a:t>
            </a:r>
            <a:r>
              <a:rPr lang="en-US" sz="1600" baseline="30000" dirty="0">
                <a:solidFill>
                  <a:schemeClr val="bg1"/>
                </a:solidFill>
                <a:latin typeface="+mj-lt"/>
              </a:rPr>
              <a:t>st</a:t>
            </a:r>
            <a:r>
              <a:rPr lang="en-US" sz="1600" dirty="0">
                <a:solidFill>
                  <a:schemeClr val="bg1"/>
                </a:solidFill>
                <a:latin typeface="+mj-lt"/>
              </a:rPr>
              <a:t> VP</a:t>
            </a:r>
          </a:p>
          <a:p>
            <a:pPr marL="254000" indent="0">
              <a:buNone/>
            </a:pPr>
            <a:r>
              <a:rPr lang="en-US" sz="1600" dirty="0">
                <a:solidFill>
                  <a:schemeClr val="bg1"/>
                </a:solidFill>
                <a:latin typeface="+mj-lt"/>
              </a:rPr>
              <a:t>		David Stein, Events Coordinator</a:t>
            </a:r>
          </a:p>
          <a:p>
            <a:pPr marL="254000" indent="0">
              <a:buNone/>
            </a:pPr>
            <a:r>
              <a:rPr lang="en-US" sz="1600" dirty="0">
                <a:latin typeface="+mj-lt"/>
              </a:rPr>
              <a:t>	Off going</a:t>
            </a:r>
          </a:p>
          <a:p>
            <a:pPr marL="254000" indent="0">
              <a:buNone/>
            </a:pPr>
            <a:r>
              <a:rPr lang="en-US" sz="1600" dirty="0">
                <a:solidFill>
                  <a:schemeClr val="bg1"/>
                </a:solidFill>
                <a:latin typeface="+mj-lt"/>
              </a:rPr>
              <a:t>		Jim Johnson, President</a:t>
            </a:r>
          </a:p>
          <a:p>
            <a:pPr marL="254000" indent="0">
              <a:buNone/>
            </a:pPr>
            <a:r>
              <a:rPr lang="en-US" sz="1600" dirty="0">
                <a:solidFill>
                  <a:schemeClr val="bg1"/>
                </a:solidFill>
                <a:latin typeface="+mj-lt"/>
              </a:rPr>
              <a:t>		Bob Dutilly, 2</a:t>
            </a:r>
            <a:r>
              <a:rPr lang="en-US" sz="1600" baseline="30000" dirty="0">
                <a:solidFill>
                  <a:schemeClr val="bg1"/>
                </a:solidFill>
                <a:latin typeface="+mj-lt"/>
              </a:rPr>
              <a:t>nd</a:t>
            </a:r>
            <a:r>
              <a:rPr lang="en-US" sz="1600" dirty="0">
                <a:solidFill>
                  <a:schemeClr val="bg1"/>
                </a:solidFill>
                <a:latin typeface="+mj-lt"/>
              </a:rPr>
              <a:t> VP</a:t>
            </a:r>
          </a:p>
          <a:p>
            <a:pPr marL="254000" indent="0">
              <a:buNone/>
            </a:pPr>
            <a:r>
              <a:rPr lang="en-US" sz="1600" dirty="0">
                <a:solidFill>
                  <a:schemeClr val="bg1"/>
                </a:solidFill>
                <a:latin typeface="+mj-lt"/>
              </a:rPr>
              <a:t>		Paul Montanaro, Secretary</a:t>
            </a:r>
          </a:p>
          <a:p>
            <a:pPr marL="254000" indent="0">
              <a:buNone/>
            </a:pPr>
            <a:r>
              <a:rPr lang="en-US" sz="1600" dirty="0">
                <a:solidFill>
                  <a:schemeClr val="bg1"/>
                </a:solidFill>
                <a:latin typeface="+mj-lt"/>
              </a:rPr>
              <a:t>		Bob Savoy, Treasurer</a:t>
            </a:r>
          </a:p>
          <a:p>
            <a:pPr marL="254000" indent="0">
              <a:buNone/>
            </a:pPr>
            <a:r>
              <a:rPr lang="en-US" sz="1600" dirty="0">
                <a:latin typeface="+mj-lt"/>
              </a:rPr>
              <a:t>Appointed Position Volunteers (Subject to appointment by president elect </a:t>
            </a:r>
            <a:r>
              <a:rPr lang="en-US" sz="1600" dirty="0" err="1">
                <a:latin typeface="+mj-lt"/>
              </a:rPr>
              <a:t>Whitebloom</a:t>
            </a:r>
            <a:r>
              <a:rPr lang="en-US" sz="1600" dirty="0">
                <a:latin typeface="+mj-lt"/>
              </a:rPr>
              <a:t>)</a:t>
            </a:r>
          </a:p>
          <a:p>
            <a:pPr marL="254000" indent="0">
              <a:buNone/>
            </a:pPr>
            <a:r>
              <a:rPr lang="en-US" sz="1600" dirty="0">
                <a:solidFill>
                  <a:schemeClr val="bg1"/>
                </a:solidFill>
                <a:latin typeface="+mj-lt"/>
              </a:rPr>
              <a:t>		Paul Montanaro, Webmaster (2018 Secretary)</a:t>
            </a:r>
          </a:p>
          <a:p>
            <a:pPr marL="254000" indent="0">
              <a:buNone/>
            </a:pPr>
            <a:r>
              <a:rPr lang="en-US" sz="1800" dirty="0">
                <a:solidFill>
                  <a:schemeClr val="bg1"/>
                </a:solidFill>
                <a:latin typeface="+mj-lt"/>
              </a:rPr>
              <a:t>	</a:t>
            </a:r>
            <a:r>
              <a:rPr lang="en-US" sz="1600" dirty="0">
                <a:solidFill>
                  <a:schemeClr val="bg1"/>
                </a:solidFill>
                <a:latin typeface="+mj-lt"/>
              </a:rPr>
              <a:t>	Bob Dutilly, Librarian (2018 2</a:t>
            </a:r>
            <a:r>
              <a:rPr lang="en-US" sz="1600" baseline="30000" dirty="0">
                <a:solidFill>
                  <a:schemeClr val="bg1"/>
                </a:solidFill>
                <a:latin typeface="+mj-lt"/>
              </a:rPr>
              <a:t>nd</a:t>
            </a:r>
            <a:r>
              <a:rPr lang="en-US" sz="1600" dirty="0">
                <a:solidFill>
                  <a:schemeClr val="bg1"/>
                </a:solidFill>
                <a:latin typeface="+mj-lt"/>
              </a:rPr>
              <a:t> VP)</a:t>
            </a:r>
          </a:p>
          <a:p>
            <a:pPr marL="254000" indent="0">
              <a:buNone/>
            </a:pPr>
            <a:r>
              <a:rPr lang="en-US" sz="1800" dirty="0"/>
              <a:t>	</a:t>
            </a:r>
          </a:p>
          <a:p>
            <a:pPr marL="254000" indent="0">
              <a:buNone/>
            </a:pPr>
            <a:r>
              <a:rPr lang="en-US" sz="2400" dirty="0"/>
              <a:t>	</a:t>
            </a:r>
          </a:p>
        </p:txBody>
      </p:sp>
    </p:spTree>
    <p:extLst>
      <p:ext uri="{BB962C8B-B14F-4D97-AF65-F5344CB8AC3E}">
        <p14:creationId xmlns:p14="http://schemas.microsoft.com/office/powerpoint/2010/main" val="57541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February 21</a:t>
            </a:r>
            <a:r>
              <a:rPr lang="en-US" baseline="30000" dirty="0">
                <a:solidFill>
                  <a:srgbClr val="00FF00"/>
                </a:solidFill>
              </a:rPr>
              <a:t>st</a:t>
            </a:r>
            <a:r>
              <a:rPr lang="en-US" dirty="0">
                <a:solidFill>
                  <a:srgbClr val="00FF00"/>
                </a:solidFill>
              </a:rPr>
              <a:t> </a:t>
            </a:r>
            <a:r>
              <a:rPr lang="en-US" sz="4000" b="0" i="0" u="none" strike="noStrike" cap="none" dirty="0">
                <a:solidFill>
                  <a:srgbClr val="00FF00"/>
                </a:solidFill>
                <a:latin typeface="Times New Roman"/>
                <a:ea typeface="Times New Roman"/>
                <a:cs typeface="Times New Roman"/>
                <a:sym typeface="Times New Roman"/>
              </a:rPr>
              <a:t>2018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fr-FR" sz="4000" dirty="0">
                <a:solidFill>
                  <a:schemeClr val="bg1"/>
                </a:solidFill>
                <a:latin typeface="Calibri"/>
                <a:ea typeface="Calibri"/>
                <a:cs typeface="Calibri"/>
                <a:sym typeface="Calibri"/>
              </a:rPr>
              <a:t>Dr. Mark Perry</a:t>
            </a:r>
          </a:p>
          <a:p>
            <a:pPr lvl="0" algn="ctr">
              <a:spcBef>
                <a:spcPts val="800"/>
              </a:spcBef>
              <a:buClr>
                <a:srgbClr val="FFFF00"/>
              </a:buClr>
              <a:buSzPct val="25000"/>
            </a:pPr>
            <a:endParaRPr lang="fr-FR" dirty="0">
              <a:solidFill>
                <a:schemeClr val="bg1"/>
              </a:solidFill>
              <a:latin typeface="Calibri"/>
              <a:ea typeface="Calibri"/>
              <a:cs typeface="Calibri"/>
              <a:sym typeface="Calibri"/>
            </a:endParaRPr>
          </a:p>
          <a:p>
            <a:pPr lvl="0" algn="ctr">
              <a:spcBef>
                <a:spcPts val="800"/>
              </a:spcBef>
              <a:buClr>
                <a:srgbClr val="FFFF00"/>
              </a:buClr>
              <a:buSzPct val="25000"/>
            </a:pPr>
            <a:r>
              <a:rPr lang="en-US" sz="3600" dirty="0">
                <a:solidFill>
                  <a:schemeClr val="bg1"/>
                </a:solidFill>
                <a:latin typeface="Calibri"/>
                <a:ea typeface="Calibri"/>
                <a:cs typeface="Calibri"/>
                <a:sym typeface="Calibri"/>
              </a:rPr>
              <a:t>Ring Rain and Tar Polluting Saturn:</a:t>
            </a:r>
          </a:p>
          <a:p>
            <a:pPr lvl="0" algn="ctr">
              <a:spcBef>
                <a:spcPts val="800"/>
              </a:spcBef>
              <a:buClr>
                <a:srgbClr val="FFFF00"/>
              </a:buClr>
              <a:buSzPct val="25000"/>
            </a:pPr>
            <a:r>
              <a:rPr lang="en-US" sz="3200" dirty="0">
                <a:solidFill>
                  <a:schemeClr val="bg1"/>
                </a:solidFill>
                <a:latin typeface="Calibri"/>
                <a:ea typeface="Calibri"/>
                <a:cs typeface="Calibri"/>
                <a:sym typeface="Calibri"/>
              </a:rPr>
              <a:t>A New Understanding of the Interactions between Saturn and its Rings</a:t>
            </a:r>
            <a:endParaRPr lang="en-US" sz="28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dirty="0">
                <a:solidFill>
                  <a:srgbClr val="538CD5"/>
                </a:solidFill>
                <a:latin typeface="Times New Roman"/>
                <a:ea typeface="Times New Roman"/>
                <a:cs typeface="Times New Roman"/>
                <a:sym typeface="Times New Roman"/>
              </a:rPr>
              <a:t>Introductions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r>
              <a:rPr lang="en-US" dirty="0">
                <a:solidFill>
                  <a:schemeClr val="bg1"/>
                </a:solidFill>
                <a:latin typeface="+mn-lt"/>
              </a:rPr>
              <a:t>Annual Business</a:t>
            </a:r>
            <a:endParaRPr lang="en-US" sz="3200" dirty="0">
              <a:solidFill>
                <a:schemeClr val="bg1"/>
              </a:solidFill>
              <a:latin typeface="+mn-lt"/>
            </a:endParaRPr>
          </a:p>
        </p:txBody>
      </p:sp>
      <p:sp>
        <p:nvSpPr>
          <p:cNvPr id="3" name="Text Placeholder 2"/>
          <p:cNvSpPr>
            <a:spLocks noGrp="1"/>
          </p:cNvSpPr>
          <p:nvPr>
            <p:ph type="body" idx="1"/>
          </p:nvPr>
        </p:nvSpPr>
        <p:spPr>
          <a:xfrm>
            <a:off x="457200" y="1901687"/>
            <a:ext cx="8229600" cy="4081038"/>
          </a:xfrm>
        </p:spPr>
        <p:txBody>
          <a:bodyPr/>
          <a:lstStyle/>
          <a:p>
            <a:pPr marL="254000" indent="0">
              <a:buNone/>
            </a:pPr>
            <a:r>
              <a:rPr lang="en-US" sz="2800" dirty="0">
                <a:latin typeface="Arial" panose="020B0604020202020204" pitchFamily="34" charset="0"/>
                <a:cs typeface="Arial" panose="020B0604020202020204" pitchFamily="34" charset="0"/>
              </a:rPr>
              <a:t>2019 Board Election – Wayne Baggett</a:t>
            </a:r>
          </a:p>
          <a:p>
            <a:pPr marL="254000" indent="0">
              <a:buNone/>
            </a:pPr>
            <a:endParaRPr lang="en-US" sz="2800" dirty="0">
              <a:latin typeface="Arial" panose="020B0604020202020204" pitchFamily="34" charset="0"/>
              <a:cs typeface="Arial" panose="020B0604020202020204" pitchFamily="34" charset="0"/>
            </a:endParaRPr>
          </a:p>
          <a:p>
            <a:pPr marL="254000" indent="0">
              <a:buNone/>
            </a:pPr>
            <a:r>
              <a:rPr lang="en-US" sz="2800" dirty="0">
                <a:latin typeface="Arial" panose="020B0604020202020204" pitchFamily="34" charset="0"/>
                <a:cs typeface="Arial" panose="020B0604020202020204" pitchFamily="34" charset="0"/>
              </a:rPr>
              <a:t>2018 Financial Summary – Bob Savoy</a:t>
            </a:r>
          </a:p>
          <a:p>
            <a:pPr marL="25400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65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2F3B-FD23-4EDA-B9E3-8C85CCB2DCC4}"/>
              </a:ext>
            </a:extLst>
          </p:cNvPr>
          <p:cNvSpPr>
            <a:spLocks noGrp="1"/>
          </p:cNvSpPr>
          <p:nvPr>
            <p:ph type="title"/>
          </p:nvPr>
        </p:nvSpPr>
        <p:spPr/>
        <p:txBody>
          <a:bodyPr/>
          <a:lstStyle/>
          <a:p>
            <a:r>
              <a:rPr lang="en-US" sz="4400" dirty="0">
                <a:solidFill>
                  <a:schemeClr val="accent1"/>
                </a:solidFill>
                <a:latin typeface="+mj-lt"/>
              </a:rPr>
              <a:t>HAL 2018 Financial Summary</a:t>
            </a:r>
          </a:p>
        </p:txBody>
      </p:sp>
      <p:sp>
        <p:nvSpPr>
          <p:cNvPr id="3" name="Text Placeholder 2">
            <a:extLst>
              <a:ext uri="{FF2B5EF4-FFF2-40B4-BE49-F238E27FC236}">
                <a16:creationId xmlns:a16="http://schemas.microsoft.com/office/drawing/2014/main" id="{BEA52A94-B467-49ED-A6B5-501FF8CC6366}"/>
              </a:ext>
            </a:extLst>
          </p:cNvPr>
          <p:cNvSpPr>
            <a:spLocks noGrp="1"/>
          </p:cNvSpPr>
          <p:nvPr>
            <p:ph type="body" idx="1"/>
          </p:nvPr>
        </p:nvSpPr>
        <p:spPr>
          <a:xfrm>
            <a:off x="457200" y="1600200"/>
            <a:ext cx="4371975" cy="4525963"/>
          </a:xfrm>
        </p:spPr>
        <p:txBody>
          <a:bodyPr/>
          <a:lstStyle/>
          <a:p>
            <a:pPr marL="254000" indent="0">
              <a:buNone/>
            </a:pPr>
            <a:r>
              <a:rPr lang="en-US" sz="1800" dirty="0">
                <a:solidFill>
                  <a:schemeClr val="bg1"/>
                </a:solidFill>
                <a:latin typeface="+mj-lt"/>
              </a:rPr>
              <a:t>2018 Starting Bank Balance: $9,354</a:t>
            </a:r>
          </a:p>
          <a:p>
            <a:pPr marL="254000" indent="0">
              <a:buNone/>
            </a:pPr>
            <a:r>
              <a:rPr lang="en-US" sz="1800" dirty="0">
                <a:solidFill>
                  <a:schemeClr val="bg1"/>
                </a:solidFill>
                <a:latin typeface="+mj-lt"/>
              </a:rPr>
              <a:t>2018 Income</a:t>
            </a:r>
          </a:p>
          <a:p>
            <a:r>
              <a:rPr lang="en-US" sz="1800" dirty="0">
                <a:latin typeface="+mj-lt"/>
              </a:rPr>
              <a:t> Memberships: $4,644</a:t>
            </a:r>
          </a:p>
          <a:p>
            <a:r>
              <a:rPr lang="en-US" sz="1800" dirty="0">
                <a:latin typeface="+mj-lt"/>
              </a:rPr>
              <a:t> </a:t>
            </a:r>
            <a:r>
              <a:rPr lang="en-US" sz="1800" dirty="0" err="1">
                <a:latin typeface="+mj-lt"/>
              </a:rPr>
              <a:t>Equipmt</a:t>
            </a:r>
            <a:r>
              <a:rPr lang="en-US" sz="1800" dirty="0">
                <a:latin typeface="+mj-lt"/>
              </a:rPr>
              <a:t> sale: $ 592</a:t>
            </a:r>
          </a:p>
          <a:p>
            <a:r>
              <a:rPr lang="en-US" sz="1800" dirty="0">
                <a:latin typeface="+mj-lt"/>
              </a:rPr>
              <a:t> Other: $ 939</a:t>
            </a:r>
          </a:p>
          <a:p>
            <a:pPr marL="254000" indent="0">
              <a:buNone/>
            </a:pPr>
            <a:r>
              <a:rPr lang="en-US" sz="1800" dirty="0">
                <a:solidFill>
                  <a:schemeClr val="bg1"/>
                </a:solidFill>
                <a:latin typeface="+mj-lt"/>
              </a:rPr>
              <a:t>2018 Cash added to Bank: $6,175</a:t>
            </a:r>
          </a:p>
          <a:p>
            <a:pPr marL="254000" indent="0">
              <a:buNone/>
            </a:pPr>
            <a:r>
              <a:rPr lang="en-US" sz="1800" dirty="0">
                <a:solidFill>
                  <a:schemeClr val="bg1"/>
                </a:solidFill>
                <a:latin typeface="+mj-lt"/>
              </a:rPr>
              <a:t>2018 Expenses</a:t>
            </a:r>
          </a:p>
          <a:p>
            <a:r>
              <a:rPr lang="en-US" sz="1800" dirty="0">
                <a:latin typeface="+mj-lt"/>
              </a:rPr>
              <a:t> Recurring: $2,653 (Note 1)</a:t>
            </a:r>
          </a:p>
          <a:p>
            <a:r>
              <a:rPr lang="en-US" sz="1800" dirty="0">
                <a:latin typeface="+mj-lt"/>
              </a:rPr>
              <a:t> Non-recurring: $4,928 (Note 2)</a:t>
            </a:r>
          </a:p>
          <a:p>
            <a:pPr marL="254000" indent="0">
              <a:buNone/>
            </a:pPr>
            <a:r>
              <a:rPr lang="en-US" sz="1800" dirty="0">
                <a:solidFill>
                  <a:schemeClr val="bg1"/>
                </a:solidFill>
                <a:latin typeface="+mj-lt"/>
              </a:rPr>
              <a:t>2018 Cash spent from Bank: $7,581</a:t>
            </a:r>
          </a:p>
          <a:p>
            <a:pPr marL="254000" indent="0">
              <a:buNone/>
            </a:pPr>
            <a:r>
              <a:rPr lang="en-US" sz="1800" dirty="0">
                <a:solidFill>
                  <a:schemeClr val="bg1"/>
                </a:solidFill>
                <a:latin typeface="+mj-lt"/>
              </a:rPr>
              <a:t>2018 Ending Bank Balance: $7,948</a:t>
            </a:r>
          </a:p>
        </p:txBody>
      </p:sp>
      <p:sp>
        <p:nvSpPr>
          <p:cNvPr id="4" name="Text Placeholder 2">
            <a:extLst>
              <a:ext uri="{FF2B5EF4-FFF2-40B4-BE49-F238E27FC236}">
                <a16:creationId xmlns:a16="http://schemas.microsoft.com/office/drawing/2014/main" id="{A55DA62E-68EA-470A-A548-D6A658CDF13F}"/>
              </a:ext>
            </a:extLst>
          </p:cNvPr>
          <p:cNvSpPr txBox="1">
            <a:spLocks/>
          </p:cNvSpPr>
          <p:nvPr/>
        </p:nvSpPr>
        <p:spPr>
          <a:xfrm>
            <a:off x="4391025" y="1600200"/>
            <a:ext cx="4371975" cy="45259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88900" algn="l" rtl="0">
              <a:lnSpc>
                <a:spcPct val="100000"/>
              </a:lnSpc>
              <a:spcBef>
                <a:spcPts val="800"/>
              </a:spcBef>
              <a:spcAft>
                <a:spcPts val="0"/>
              </a:spcAft>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lnSpc>
                <a:spcPct val="100000"/>
              </a:lnSpc>
              <a:spcBef>
                <a:spcPts val="720"/>
              </a:spcBef>
              <a:spcAft>
                <a:spcPts val="0"/>
              </a:spcAft>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lnSpc>
                <a:spcPct val="100000"/>
              </a:lnSpc>
              <a:spcBef>
                <a:spcPts val="640"/>
              </a:spcBef>
              <a:spcAft>
                <a:spcPts val="0"/>
              </a:spcAft>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lnSpc>
                <a:spcPct val="100000"/>
              </a:lnSpc>
              <a:spcBef>
                <a:spcPts val="560"/>
              </a:spcBef>
              <a:spcAft>
                <a:spcPts val="0"/>
              </a:spcAft>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lnSpc>
                <a:spcPct val="100000"/>
              </a:lnSpc>
              <a:spcBef>
                <a:spcPts val="480"/>
              </a:spcBef>
              <a:spcAft>
                <a:spcPts val="0"/>
              </a:spcAft>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pPr marL="254000" indent="0" algn="ctr">
              <a:buNone/>
            </a:pPr>
            <a:r>
              <a:rPr lang="en-US" sz="2000" dirty="0">
                <a:solidFill>
                  <a:schemeClr val="bg1"/>
                </a:solidFill>
                <a:latin typeface="+mj-lt"/>
              </a:rPr>
              <a:t>Notes</a:t>
            </a:r>
          </a:p>
          <a:p>
            <a:pPr marL="254000" indent="0">
              <a:buNone/>
            </a:pPr>
            <a:r>
              <a:rPr lang="en-US" sz="2000" dirty="0">
                <a:latin typeface="+mj-lt"/>
              </a:rPr>
              <a:t>Note 1: AL &amp; IDA &amp; CSC dues, Insurance, Website, Mailbox</a:t>
            </a:r>
          </a:p>
          <a:p>
            <a:pPr marL="254000" indent="0">
              <a:buNone/>
            </a:pPr>
            <a:r>
              <a:rPr lang="en-US" sz="2000" dirty="0">
                <a:latin typeface="+mj-lt"/>
              </a:rPr>
              <a:t>Note 2: Materials and supplies needed to keep HALO operating and in good condition</a:t>
            </a:r>
          </a:p>
          <a:p>
            <a:pPr marL="254000" indent="0">
              <a:buNone/>
            </a:pPr>
            <a:endParaRPr lang="en-US" sz="2000" dirty="0">
              <a:latin typeface="+mj-lt"/>
            </a:endParaRPr>
          </a:p>
          <a:p>
            <a:pPr marL="254000" indent="0" algn="ctr">
              <a:buNone/>
            </a:pPr>
            <a:r>
              <a:rPr lang="en-US" sz="2000" dirty="0">
                <a:solidFill>
                  <a:schemeClr val="bg1"/>
                </a:solidFill>
                <a:latin typeface="+mj-lt"/>
              </a:rPr>
              <a:t>HAL Membership Stats</a:t>
            </a:r>
          </a:p>
          <a:p>
            <a:pPr marL="254000" indent="0" algn="ctr">
              <a:buNone/>
            </a:pPr>
            <a:r>
              <a:rPr lang="en-US" sz="2000" dirty="0">
                <a:latin typeface="+mj-lt"/>
              </a:rPr>
              <a:t>12/31/16: 219 </a:t>
            </a:r>
          </a:p>
          <a:p>
            <a:pPr marL="254000" indent="0" algn="ctr">
              <a:buNone/>
            </a:pPr>
            <a:r>
              <a:rPr lang="en-US" sz="2000" dirty="0">
                <a:latin typeface="+mj-lt"/>
              </a:rPr>
              <a:t>12/31/17: 263 </a:t>
            </a:r>
          </a:p>
          <a:p>
            <a:pPr marL="254000" indent="0" algn="ctr">
              <a:buNone/>
            </a:pPr>
            <a:r>
              <a:rPr lang="en-US" sz="2000" dirty="0">
                <a:latin typeface="+mj-lt"/>
              </a:rPr>
              <a:t>12/31/18: 246</a:t>
            </a:r>
          </a:p>
        </p:txBody>
      </p:sp>
    </p:spTree>
    <p:extLst>
      <p:ext uri="{BB962C8B-B14F-4D97-AF65-F5344CB8AC3E}">
        <p14:creationId xmlns:p14="http://schemas.microsoft.com/office/powerpoint/2010/main" val="108178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275" y="187775"/>
            <a:ext cx="8229600" cy="1143000"/>
          </a:xfrm>
        </p:spPr>
        <p:txBody>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p>
        </p:txBody>
      </p:sp>
      <p:sp>
        <p:nvSpPr>
          <p:cNvPr id="4" name="Text Placeholder 3"/>
          <p:cNvSpPr>
            <a:spLocks noGrp="1"/>
          </p:cNvSpPr>
          <p:nvPr>
            <p:ph type="body" idx="1"/>
          </p:nvPr>
        </p:nvSpPr>
        <p:spPr>
          <a:xfrm>
            <a:off x="354274" y="1649907"/>
            <a:ext cx="8460211" cy="4242934"/>
          </a:xfrm>
        </p:spPr>
        <p:txBody>
          <a:bodyPr/>
          <a:lstStyle/>
          <a:p>
            <a:pPr marL="254000" indent="0" algn="ctr">
              <a:buNone/>
            </a:pPr>
            <a:r>
              <a:rPr lang="en-US" sz="2800" dirty="0">
                <a:solidFill>
                  <a:srgbClr val="00B0F0"/>
                </a:solidFill>
              </a:rPr>
              <a:t>HAL Events – Alpha Ridge Park</a:t>
            </a:r>
          </a:p>
          <a:p>
            <a:pPr marL="254000" indent="0" algn="ctr">
              <a:buNone/>
            </a:pPr>
            <a:r>
              <a:rPr lang="en-US" sz="2800" dirty="0"/>
              <a:t>January 20</a:t>
            </a:r>
            <a:r>
              <a:rPr lang="en-US" sz="2800" baseline="30000" dirty="0"/>
              <a:t>th</a:t>
            </a:r>
            <a:r>
              <a:rPr lang="en-US" sz="2800" dirty="0"/>
              <a:t> 10pm – Total Super </a:t>
            </a:r>
            <a:r>
              <a:rPr lang="en-US" sz="2800"/>
              <a:t>Moon Eclipse </a:t>
            </a:r>
          </a:p>
          <a:p>
            <a:pPr marL="254000" indent="0" algn="ctr">
              <a:buNone/>
            </a:pPr>
            <a:r>
              <a:rPr lang="en-US" sz="2800" dirty="0"/>
              <a:t>March 16</a:t>
            </a:r>
            <a:r>
              <a:rPr lang="en-US" sz="2800" baseline="30000" dirty="0"/>
              <a:t>th</a:t>
            </a:r>
            <a:r>
              <a:rPr lang="en-US" sz="2800" dirty="0"/>
              <a:t> at 7pm – Public Star Party</a:t>
            </a:r>
          </a:p>
          <a:p>
            <a:pPr marL="254000" indent="0" algn="ctr">
              <a:buNone/>
            </a:pPr>
            <a:r>
              <a:rPr lang="en-US" sz="2800" dirty="0"/>
              <a:t>April 6</a:t>
            </a:r>
            <a:r>
              <a:rPr lang="en-US" sz="2800" baseline="30000" dirty="0"/>
              <a:t>th</a:t>
            </a:r>
            <a:r>
              <a:rPr lang="en-US" sz="2800" dirty="0"/>
              <a:t> at 7:30pm – Members Star Party</a:t>
            </a:r>
          </a:p>
          <a:p>
            <a:pPr marL="254000" indent="0" algn="ctr">
              <a:buNone/>
            </a:pPr>
            <a:endParaRPr lang="en-US" sz="1800" dirty="0"/>
          </a:p>
          <a:p>
            <a:pPr marL="254000" indent="0" algn="ctr">
              <a:buNone/>
            </a:pPr>
            <a:endParaRPr lang="en-US" sz="1800" dirty="0"/>
          </a:p>
          <a:p>
            <a:pPr marL="254000" indent="0" algn="ctr">
              <a:buNone/>
            </a:pPr>
            <a:r>
              <a:rPr lang="en-US" sz="2800" dirty="0">
                <a:solidFill>
                  <a:srgbClr val="00B0F0"/>
                </a:solidFill>
              </a:rPr>
              <a:t>Other Events</a:t>
            </a:r>
          </a:p>
          <a:p>
            <a:pPr marL="254000" indent="0" algn="ctr">
              <a:buNone/>
            </a:pPr>
            <a:r>
              <a:rPr lang="en-US" sz="2800" dirty="0"/>
              <a:t>February 4</a:t>
            </a:r>
            <a:r>
              <a:rPr lang="en-US" sz="2800" baseline="30000" dirty="0"/>
              <a:t>th</a:t>
            </a:r>
            <a:r>
              <a:rPr lang="en-US" sz="2800" dirty="0"/>
              <a:t> – 10</a:t>
            </a:r>
            <a:r>
              <a:rPr lang="en-US" sz="2800" baseline="30000" dirty="0"/>
              <a:t>th</a:t>
            </a:r>
            <a:r>
              <a:rPr lang="en-US" sz="2800" dirty="0"/>
              <a:t> Winter Star Party, Scout Key, FL</a:t>
            </a:r>
            <a:r>
              <a:rPr lang="en-US" sz="2800" dirty="0">
                <a:solidFill>
                  <a:srgbClr val="00B0F0"/>
                </a:solidFill>
              </a:rPr>
              <a:t> </a:t>
            </a:r>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5</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1200"/>
              </a:spcBef>
              <a:spcAft>
                <a:spcPts val="0"/>
              </a:spcAft>
              <a:buClr>
                <a:srgbClr val="FFFF00"/>
              </a:buClr>
              <a:buSzPct val="25000"/>
              <a:buFont typeface="Arial"/>
              <a:buNone/>
            </a:pPr>
            <a:r>
              <a:rPr lang="en-US" b="1" i="0" u="none" strike="noStrike" cap="none" dirty="0">
                <a:solidFill>
                  <a:srgbClr val="00B0F0"/>
                </a:solidFill>
                <a:sym typeface="Times New Roman"/>
              </a:rPr>
              <a:t>This Evening’s Speaker</a:t>
            </a:r>
            <a:endParaRPr lang="en-US" sz="3600" b="1" i="0" u="none" strike="noStrike" cap="none" dirty="0">
              <a:solidFill>
                <a:srgbClr val="00B0F0"/>
              </a:solidFill>
              <a:sym typeface="Times New Roman"/>
            </a:endParaRP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sz="3600" b="1" dirty="0">
                <a:solidFill>
                  <a:schemeClr val="bg1"/>
                </a:solidFill>
                <a:latin typeface="+mn-lt"/>
              </a:rPr>
              <a:t>Bob Dutilly</a:t>
            </a:r>
          </a:p>
          <a:p>
            <a:pPr marL="0" lvl="0" indent="0" algn="ctr">
              <a:spcBef>
                <a:spcPts val="1200"/>
              </a:spcBef>
              <a:buSzPct val="25000"/>
              <a:buNone/>
            </a:pPr>
            <a:r>
              <a:rPr lang="en-US" sz="2400" dirty="0">
                <a:latin typeface="+mj-lt"/>
              </a:rPr>
              <a:t>NASA/GSFC, Retired</a:t>
            </a:r>
          </a:p>
          <a:p>
            <a:pPr marL="0" lvl="0" indent="0" algn="ctr">
              <a:spcBef>
                <a:spcPts val="1200"/>
              </a:spcBef>
              <a:buSzPct val="25000"/>
              <a:buNone/>
            </a:pPr>
            <a:r>
              <a:rPr lang="en-US" sz="2400" dirty="0">
                <a:latin typeface="+mj-lt"/>
              </a:rPr>
              <a:t>HAL 2</a:t>
            </a:r>
            <a:r>
              <a:rPr lang="en-US" sz="2400" baseline="30000" dirty="0">
                <a:latin typeface="+mj-lt"/>
              </a:rPr>
              <a:t>nd</a:t>
            </a:r>
            <a:r>
              <a:rPr lang="en-US" sz="2400" dirty="0">
                <a:latin typeface="+mj-lt"/>
              </a:rPr>
              <a:t> Vice President</a:t>
            </a:r>
          </a:p>
          <a:p>
            <a:pPr marL="0" lvl="0" indent="0" algn="ctr">
              <a:spcBef>
                <a:spcPts val="1200"/>
              </a:spcBef>
              <a:buSzPct val="25000"/>
              <a:buNone/>
            </a:pPr>
            <a:endParaRPr lang="en-US" sz="2400" dirty="0">
              <a:latin typeface="+mj-lt"/>
            </a:endParaRPr>
          </a:p>
          <a:p>
            <a:pPr lvl="0" algn="ctr">
              <a:buSzPct val="25000"/>
            </a:pPr>
            <a:r>
              <a:rPr lang="en-US" dirty="0">
                <a:solidFill>
                  <a:schemeClr val="bg1"/>
                </a:solidFill>
                <a:latin typeface="Calibri"/>
                <a:ea typeface="Calibri"/>
                <a:cs typeface="Calibri"/>
                <a:sym typeface="Calibri"/>
              </a:rPr>
              <a:t>Spacecraft Mission Development</a:t>
            </a:r>
            <a:endParaRPr lang="en-US" sz="2800" dirty="0"/>
          </a:p>
          <a:p>
            <a:pPr marL="0" lvl="0" indent="0" algn="ctr">
              <a:spcBef>
                <a:spcPts val="1200"/>
              </a:spcBef>
              <a:buSzPct val="25000"/>
              <a:buNone/>
            </a:pP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1237"/>
            <a:ext cx="8229600" cy="1143000"/>
          </a:xfrm>
        </p:spPr>
        <p:txBody>
          <a:bodyPr/>
          <a:lstStyle/>
          <a:p>
            <a:r>
              <a:rPr lang="en-US"/>
              <a:t>Member </a:t>
            </a:r>
            <a:br>
              <a:rPr lang="en-US"/>
            </a:br>
            <a:r>
              <a:rPr lang="en-US"/>
              <a:t>Astrophotos and Sketches</a:t>
            </a:r>
          </a:p>
        </p:txBody>
      </p:sp>
    </p:spTree>
    <p:extLst>
      <p:ext uri="{BB962C8B-B14F-4D97-AF65-F5344CB8AC3E}">
        <p14:creationId xmlns:p14="http://schemas.microsoft.com/office/powerpoint/2010/main" val="263423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8432E-4E90-41C3-9251-5DFAF43C17AE}"/>
              </a:ext>
            </a:extLst>
          </p:cNvPr>
          <p:cNvSpPr txBox="1"/>
          <p:nvPr/>
        </p:nvSpPr>
        <p:spPr>
          <a:xfrm>
            <a:off x="6666614" y="6198781"/>
            <a:ext cx="2073349" cy="523220"/>
          </a:xfrm>
          <a:prstGeom prst="rect">
            <a:avLst/>
          </a:prstGeom>
          <a:noFill/>
        </p:spPr>
        <p:txBody>
          <a:bodyPr wrap="square" rtlCol="0">
            <a:spAutoFit/>
          </a:bodyPr>
          <a:lstStyle/>
          <a:p>
            <a:r>
              <a:rPr lang="en-US" dirty="0">
                <a:solidFill>
                  <a:schemeClr val="bg1"/>
                </a:solidFill>
              </a:rPr>
              <a:t>Eye of God Nebula</a:t>
            </a:r>
          </a:p>
          <a:p>
            <a:r>
              <a:rPr lang="en-US" dirty="0">
                <a:solidFill>
                  <a:schemeClr val="bg1"/>
                </a:solidFill>
              </a:rPr>
              <a:t>Forest Arnold</a:t>
            </a:r>
          </a:p>
        </p:txBody>
      </p:sp>
      <p:pic>
        <p:nvPicPr>
          <p:cNvPr id="3" name="Picture 2">
            <a:extLst>
              <a:ext uri="{FF2B5EF4-FFF2-40B4-BE49-F238E27FC236}">
                <a16:creationId xmlns:a16="http://schemas.microsoft.com/office/drawing/2014/main" id="{3ACF549F-2069-4F39-9DC9-ED74A904380E}"/>
              </a:ext>
            </a:extLst>
          </p:cNvPr>
          <p:cNvPicPr/>
          <p:nvPr/>
        </p:nvPicPr>
        <p:blipFill rotWithShape="1">
          <a:blip r:embed="rId2" cstate="print">
            <a:extLst>
              <a:ext uri="{28A0092B-C50C-407E-A947-70E740481C1C}">
                <a14:useLocalDpi xmlns:a14="http://schemas.microsoft.com/office/drawing/2010/main" val="0"/>
              </a:ext>
            </a:extLst>
          </a:blip>
          <a:srcRect l="30915" t="2839" r="25980" b="1693"/>
          <a:stretch/>
        </p:blipFill>
        <p:spPr bwMode="auto">
          <a:xfrm rot="5400000">
            <a:off x="2128838" y="-414337"/>
            <a:ext cx="5048252" cy="74199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731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8432E-4E90-41C3-9251-5DFAF43C17AE}"/>
              </a:ext>
            </a:extLst>
          </p:cNvPr>
          <p:cNvSpPr txBox="1"/>
          <p:nvPr/>
        </p:nvSpPr>
        <p:spPr>
          <a:xfrm>
            <a:off x="6666614" y="6198781"/>
            <a:ext cx="2073349" cy="307777"/>
          </a:xfrm>
          <a:prstGeom prst="rect">
            <a:avLst/>
          </a:prstGeom>
          <a:noFill/>
        </p:spPr>
        <p:txBody>
          <a:bodyPr wrap="square" rtlCol="0">
            <a:spAutoFit/>
          </a:bodyPr>
          <a:lstStyle/>
          <a:p>
            <a:r>
              <a:rPr lang="en-US" dirty="0">
                <a:solidFill>
                  <a:schemeClr val="bg1"/>
                </a:solidFill>
              </a:rPr>
              <a:t>Duane Dehnert</a:t>
            </a:r>
          </a:p>
        </p:txBody>
      </p:sp>
      <p:pic>
        <p:nvPicPr>
          <p:cNvPr id="3" name="Picture 2">
            <a:extLst>
              <a:ext uri="{FF2B5EF4-FFF2-40B4-BE49-F238E27FC236}">
                <a16:creationId xmlns:a16="http://schemas.microsoft.com/office/drawing/2014/main" id="{967E0D96-3848-4E89-B06B-EF1BF779F831}"/>
              </a:ext>
            </a:extLst>
          </p:cNvPr>
          <p:cNvPicPr>
            <a:picLocks noChangeAspect="1"/>
          </p:cNvPicPr>
          <p:nvPr/>
        </p:nvPicPr>
        <p:blipFill>
          <a:blip r:embed="rId2"/>
          <a:stretch>
            <a:fillRect/>
          </a:stretch>
        </p:blipFill>
        <p:spPr>
          <a:xfrm>
            <a:off x="21436" y="247650"/>
            <a:ext cx="9122564" cy="6377686"/>
          </a:xfrm>
          <a:prstGeom prst="rect">
            <a:avLst/>
          </a:prstGeom>
        </p:spPr>
      </p:pic>
    </p:spTree>
    <p:extLst>
      <p:ext uri="{BB962C8B-B14F-4D97-AF65-F5344CB8AC3E}">
        <p14:creationId xmlns:p14="http://schemas.microsoft.com/office/powerpoint/2010/main" val="425642701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121088</TotalTime>
  <Words>514</Words>
  <Application>Microsoft Office PowerPoint</Application>
  <PresentationFormat>On-screen Show (4:3)</PresentationFormat>
  <Paragraphs>100</Paragraphs>
  <Slides>17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Arial Black</vt:lpstr>
      <vt:lpstr>Tahoma</vt:lpstr>
      <vt:lpstr>Times New Roman</vt:lpstr>
      <vt:lpstr>Arial</vt:lpstr>
      <vt:lpstr>Office Theme</vt:lpstr>
      <vt:lpstr>PowerPoint Presentation</vt:lpstr>
      <vt:lpstr>PowerPoint Presentation</vt:lpstr>
      <vt:lpstr>Annual Business</vt:lpstr>
      <vt:lpstr>HAL 2018 Financial Summary</vt:lpstr>
      <vt:lpstr>Upcoming Events</vt:lpstr>
      <vt:lpstr>PowerPoint Presentation</vt:lpstr>
      <vt:lpstr>Member  Astrophotos and Sketches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2019 HAL Election</vt:lpstr>
      <vt:lpstr>2019 Election Wrap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216</cp:revision>
  <dcterms:modified xsi:type="dcterms:W3CDTF">2019-01-21T21:24:08Z</dcterms:modified>
</cp:coreProperties>
</file>